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19" r:id="rId1"/>
  </p:sldMasterIdLst>
  <p:notesMasterIdLst>
    <p:notesMasterId r:id="rId21"/>
  </p:notesMasterIdLst>
  <p:handoutMasterIdLst>
    <p:handoutMasterId r:id="rId22"/>
  </p:handoutMasterIdLst>
  <p:sldIdLst>
    <p:sldId id="278" r:id="rId2"/>
    <p:sldId id="266" r:id="rId3"/>
    <p:sldId id="311" r:id="rId4"/>
    <p:sldId id="282" r:id="rId5"/>
    <p:sldId id="258" r:id="rId6"/>
    <p:sldId id="263" r:id="rId7"/>
    <p:sldId id="265" r:id="rId8"/>
    <p:sldId id="273" r:id="rId9"/>
    <p:sldId id="259" r:id="rId10"/>
    <p:sldId id="262" r:id="rId11"/>
    <p:sldId id="285" r:id="rId12"/>
    <p:sldId id="283" r:id="rId13"/>
    <p:sldId id="279" r:id="rId14"/>
    <p:sldId id="260" r:id="rId15"/>
    <p:sldId id="312" r:id="rId16"/>
    <p:sldId id="313" r:id="rId17"/>
    <p:sldId id="284" r:id="rId18"/>
    <p:sldId id="264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8828"/>
  </p:normalViewPr>
  <p:slideViewPr>
    <p:cSldViewPr snapToGrid="0" snapToObjects="1">
      <p:cViewPr varScale="1">
        <p:scale>
          <a:sx n="102" d="100"/>
          <a:sy n="102" d="100"/>
        </p:scale>
        <p:origin x="14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ockman, Mark (stockmma)" userId="25002097-9082-419a-aa53-761f337cda40" providerId="ADAL" clId="{27F79E2F-F5D8-DF44-BA05-DB5ECCA70A4D}"/>
    <pc:docChg chg="addSld modSld">
      <pc:chgData name="Stockman, Mark (stockmma)" userId="25002097-9082-419a-aa53-761f337cda40" providerId="ADAL" clId="{27F79E2F-F5D8-DF44-BA05-DB5ECCA70A4D}" dt="2022-08-29T13:47:41.357" v="5" actId="1076"/>
      <pc:docMkLst>
        <pc:docMk/>
      </pc:docMkLst>
      <pc:sldChg chg="addSp modSp new mod">
        <pc:chgData name="Stockman, Mark (stockmma)" userId="25002097-9082-419a-aa53-761f337cda40" providerId="ADAL" clId="{27F79E2F-F5D8-DF44-BA05-DB5ECCA70A4D}" dt="2022-08-29T13:47:41.357" v="5" actId="1076"/>
        <pc:sldMkLst>
          <pc:docMk/>
          <pc:sldMk cId="3701666700" sldId="313"/>
        </pc:sldMkLst>
        <pc:picChg chg="add mod">
          <ac:chgData name="Stockman, Mark (stockmma)" userId="25002097-9082-419a-aa53-761f337cda40" providerId="ADAL" clId="{27F79E2F-F5D8-DF44-BA05-DB5ECCA70A4D}" dt="2022-08-29T13:47:41.357" v="5" actId="1076"/>
          <ac:picMkLst>
            <pc:docMk/>
            <pc:sldMk cId="3701666700" sldId="313"/>
            <ac:picMk id="4" creationId="{22B9296B-2FE0-0AC5-5308-84BFD6B159A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106BA-EAE1-F04F-B069-6BFF70569FF0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A3511-E951-E84C-ACD0-EF284A40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96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CACDD-701B-CB45-9419-A6A77D80BE3C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52A92-71B2-DF44-BB9D-FF5943DE7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Armco Steel</a:t>
            </a:r>
          </a:p>
          <a:p>
            <a:r>
              <a:rPr lang="en-US" dirty="0"/>
              <a:t>UC hire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2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ADVERSARIES - HACKER DOG</a:t>
            </a: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working document – find job titles and duties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5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39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big is the problem?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Years ago</a:t>
            </a:r>
          </a:p>
          <a:p>
            <a:r>
              <a:rPr lang="en-US" dirty="0"/>
              <a:t>A few years later, coop student at DoD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31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get into workforce,</a:t>
            </a:r>
            <a:r>
              <a:rPr lang="en-US" baseline="0" dirty="0"/>
              <a:t> a pitch about my research</a:t>
            </a:r>
          </a:p>
          <a:p>
            <a:r>
              <a:rPr lang="en-US" dirty="0"/>
              <a:t>Embedded with criminologists</a:t>
            </a:r>
          </a:p>
          <a:p>
            <a:r>
              <a:rPr lang="en-US" dirty="0"/>
              <a:t>Hundreds</a:t>
            </a:r>
            <a:r>
              <a:rPr lang="en-US" baseline="0" dirty="0"/>
              <a:t> of years of vetted theories for crime and prevention</a:t>
            </a:r>
          </a:p>
          <a:p>
            <a:r>
              <a:rPr lang="en-US" baseline="0" dirty="0"/>
              <a:t>Evidence-based rather than just heuristics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7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Progression of IT discipline, CS ignored need</a:t>
            </a:r>
            <a:r>
              <a:rPr lang="en-US" baseline="0" dirty="0"/>
              <a:t> of applied computing</a:t>
            </a:r>
            <a:endParaRPr lang="en-US" dirty="0"/>
          </a:p>
          <a:p>
            <a:r>
              <a:rPr lang="en-US" dirty="0"/>
              <a:t>ACM</a:t>
            </a:r>
            <a:r>
              <a:rPr lang="en-US" baseline="0" dirty="0"/>
              <a:t> Curriculum Guidelines</a:t>
            </a:r>
          </a:p>
          <a:p>
            <a:r>
              <a:rPr lang="en-US" baseline="0" dirty="0"/>
              <a:t>Accreditation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7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Cyber? Hiring folks for these jobs.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5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Everywhere</a:t>
            </a:r>
          </a:p>
          <a:p>
            <a:r>
              <a:rPr lang="en-US" dirty="0"/>
              <a:t>Industry</a:t>
            </a:r>
            <a:r>
              <a:rPr lang="en-US" baseline="0" dirty="0"/>
              <a:t> specific and growing ubiquity</a:t>
            </a:r>
          </a:p>
          <a:p>
            <a:r>
              <a:rPr lang="en-US" baseline="0" dirty="0"/>
              <a:t>Includes non-computing to tackle people and process (law, CJ, POLS, Business, Psychology) – interdisciplinary actually a good thing</a:t>
            </a:r>
          </a:p>
          <a:p>
            <a:r>
              <a:rPr lang="en-US" baseline="0" dirty="0"/>
              <a:t>Runs contrary to goals of other computing/business (increase revenue, decrease costs)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6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notion of needing ninjas</a:t>
            </a:r>
          </a:p>
          <a:p>
            <a:r>
              <a:rPr lang="en-US" dirty="0"/>
              <a:t>CS ignoring security (</a:t>
            </a:r>
            <a:r>
              <a:rPr lang="en-US" dirty="0" err="1"/>
              <a:t>Cloudpassage</a:t>
            </a:r>
            <a:r>
              <a:rPr lang="en-US" dirty="0"/>
              <a:t> – none of top 10 require, 3 have no classes, 2 of top 50 require – </a:t>
            </a:r>
            <a:r>
              <a:rPr lang="en-US" dirty="0" err="1"/>
              <a:t>mich</a:t>
            </a:r>
            <a:r>
              <a:rPr lang="en-US" dirty="0"/>
              <a:t>/BYU)</a:t>
            </a:r>
          </a:p>
          <a:p>
            <a:r>
              <a:rPr lang="en-US" dirty="0"/>
              <a:t>Strategic v. Tactical</a:t>
            </a:r>
          </a:p>
          <a:p>
            <a:r>
              <a:rPr lang="en-US" dirty="0"/>
              <a:t>New industry/jobs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52A92-71B2-DF44-BB9D-FF5943DE79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76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71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3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4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8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6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4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64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8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3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2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8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80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406F240-3D89-B840-98D5-A899BE50B2E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A04816F-012E-AD47-BB91-6F0817CCC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14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32" r:id="rId13"/>
    <p:sldLayoutId id="2147484333" r:id="rId14"/>
    <p:sldLayoutId id="2147484334" r:id="rId15"/>
    <p:sldLayoutId id="2147484335" r:id="rId16"/>
    <p:sldLayoutId id="21474843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cyberseek.org/i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breach-v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bit.ly/breach-vis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Cybersecurity discipline?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7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533400"/>
            <a:ext cx="6680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73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4655-DDB4-094E-B749-3A8EF641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FF9BC-00CE-CE41-97DA-D0D4448B7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hape 173">
            <a:extLst>
              <a:ext uri="{FF2B5EF4-FFF2-40B4-BE49-F238E27FC236}">
                <a16:creationId xmlns:a16="http://schemas.microsoft.com/office/drawing/2014/main" id="{2E6C7CAA-1F3E-B245-A6C7-3F1E2C6FB0D2}"/>
              </a:ext>
            </a:extLst>
          </p:cNvPr>
          <p:cNvSpPr txBox="1"/>
          <p:nvPr/>
        </p:nvSpPr>
        <p:spPr>
          <a:xfrm>
            <a:off x="0" y="6581000"/>
            <a:ext cx="859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Joint Task Force on Cybersecurity Education, 2017 (ACM, IEEE-CD, AIS SIGSEC, IFIP WG 11.8)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4C0D2-C1EF-2043-8406-A47735FF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" y="942944"/>
            <a:ext cx="7418070" cy="49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Cyber</a:t>
            </a:r>
            <a:r>
              <a:rPr lang="en-US" sz="3200"/>
              <a:t>s</a:t>
            </a:r>
            <a:r>
              <a:rPr lang="en-US"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ecurity Defined - </a:t>
            </a:r>
            <a:endParaRPr sz="3200" b="0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3000" i="1" dirty="0">
                <a:solidFill>
                  <a:srgbClr val="FFFFFF"/>
                </a:solidFill>
              </a:rPr>
              <a:t>     </a:t>
            </a:r>
            <a:r>
              <a:rPr lang="en-US" sz="3000" b="0" i="1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3000" i="1" dirty="0">
                <a:solidFill>
                  <a:srgbClr val="FFFFFF"/>
                </a:solidFill>
              </a:rPr>
              <a:t>A computing-based discipline involving technology, people, information, and processes to enable assured operations </a:t>
            </a:r>
            <a:r>
              <a:rPr lang="en-US" sz="3000" b="1" i="1" dirty="0">
                <a:solidFill>
                  <a:srgbClr val="FFFFFF"/>
                </a:solidFill>
              </a:rPr>
              <a:t>in the context of adversaries</a:t>
            </a:r>
            <a:r>
              <a:rPr lang="en-US" sz="3000" i="1" dirty="0">
                <a:solidFill>
                  <a:srgbClr val="FFFFFF"/>
                </a:solidFill>
              </a:rPr>
              <a:t>. </a:t>
            </a:r>
            <a:r>
              <a:rPr lang="en-US" sz="3000" b="0" i="1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</a:t>
            </a:r>
            <a:endParaRPr i="1" dirty="0">
              <a:solidFill>
                <a:srgbClr val="FFFFFF"/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i="1" dirty="0">
              <a:solidFill>
                <a:srgbClr val="FFFFFF"/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i="1" dirty="0">
              <a:solidFill>
                <a:srgbClr val="FFFFFF"/>
              </a:solidFill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0" y="6581000"/>
            <a:ext cx="859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Joint Task Force on Cybersecurity Education, 2017 (ACM, IEEE-CD, AIS SIGSEC, IFIP WG 11.8)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25" y="0"/>
            <a:ext cx="7143916" cy="7143916"/>
          </a:xfrm>
        </p:spPr>
      </p:pic>
    </p:spTree>
    <p:extLst>
      <p:ext uri="{BB962C8B-B14F-4D97-AF65-F5344CB8AC3E}">
        <p14:creationId xmlns:p14="http://schemas.microsoft.com/office/powerpoint/2010/main" val="1459495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94124"/>
            <a:ext cx="69156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“The National Cybersecurity Workforce Framework”, National Initiative for Cybersecurity Education (NICE), NIST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895350"/>
            <a:ext cx="5207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5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2DD3-B72B-EA4A-AA7E-4468AF27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14D15-D42F-7140-BE20-ECEA0D9AA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3936FA9-7BAB-8F45-A7B9-C1AF7ED9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5" y="1065221"/>
            <a:ext cx="8060909" cy="32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0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ABB8-24F9-1402-711F-FC7BEF8F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82446-8509-7FFE-A1C7-E34538AA3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9296B-2FE0-0AC5-5308-84BFD6B1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9" y="175364"/>
            <a:ext cx="9019021" cy="63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6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818347" y="596018"/>
            <a:ext cx="7511400" cy="13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Adversary Goals?</a:t>
            </a: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818350" y="2060900"/>
            <a:ext cx="7511400" cy="42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dirty="0"/>
              <a:t>PII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Credit Cards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IP (Intellectual Property)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Passwords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Ransom ($, Behavior)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Physical Damage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Geopolitics/Elections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Hacktivism/Leaked Info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Compute Power (DOS, Botnet)</a:t>
            </a:r>
            <a:endParaRPr dirty="0"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224" y="2474038"/>
            <a:ext cx="4342175" cy="28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28575" y="5486400"/>
            <a:ext cx="784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Gothic"/>
              <a:buNone/>
            </a:pPr>
            <a:endParaRPr sz="2800" b="0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Shape 19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908" y="1654985"/>
            <a:ext cx="8388348" cy="485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818347" y="596018"/>
            <a:ext cx="7511473" cy="13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3200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Breaches- </a:t>
            </a:r>
            <a:r>
              <a:rPr lang="en-US" sz="3200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bit.ly/breach-vis</a:t>
            </a:r>
            <a:endParaRPr sz="3200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0" y="6581000"/>
            <a:ext cx="859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http://www.informationisbeautiful.net/visualizations/worlds-biggest-data-breaches-hacks/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818347" y="596018"/>
            <a:ext cx="7511400" cy="13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818348" y="2060898"/>
            <a:ext cx="7511400" cy="40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48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0437B-A250-7045-9BA3-6C9A13D0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7" y="97536"/>
            <a:ext cx="88820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" t="8075" r="6174" b="29842"/>
          <a:stretch/>
        </p:blipFill>
        <p:spPr bwMode="auto">
          <a:xfrm>
            <a:off x="1110916" y="292768"/>
            <a:ext cx="6481763" cy="569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604084"/>
            <a:ext cx="1295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Kings Island, 1983</a:t>
            </a:r>
          </a:p>
        </p:txBody>
      </p:sp>
    </p:spTree>
    <p:extLst>
      <p:ext uri="{BB962C8B-B14F-4D97-AF65-F5344CB8AC3E}">
        <p14:creationId xmlns:p14="http://schemas.microsoft.com/office/powerpoint/2010/main" val="112458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64528734-0A93-3745-BC71-2903A48C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5486400"/>
            <a:ext cx="7848600" cy="1143000"/>
          </a:xfrm>
        </p:spPr>
        <p:txBody>
          <a:bodyPr/>
          <a:lstStyle/>
          <a:p>
            <a:pPr algn="l"/>
            <a:endParaRPr lang="en-US" alt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C679-F38E-F640-9D32-D62DE1C9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8" y="663879"/>
            <a:ext cx="7511472" cy="5438181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800" i="1" dirty="0">
                <a:solidFill>
                  <a:srgbClr val="FFFFFF"/>
                </a:solidFill>
              </a:rPr>
              <a:t>“Cyber security requires a multi-disciplinary approach. Efforts should be made to educate and partner with disciplines not always thought of as related to cyber security.”</a:t>
            </a:r>
          </a:p>
          <a:p>
            <a:pPr marL="0" indent="0">
              <a:buFontTx/>
              <a:buNone/>
              <a:defRPr/>
            </a:pPr>
            <a:endParaRPr lang="en-US" altLang="en-US" sz="2000" i="1" dirty="0">
              <a:solidFill>
                <a:srgbClr val="FFFFFF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en-US" altLang="en-US" sz="2800" i="1" dirty="0">
                <a:solidFill>
                  <a:srgbClr val="FFFFFF"/>
                </a:solidFill>
              </a:rPr>
              <a:t>“Curative-not palliative-approaches are needed to address causes rather than symptoms of the continuing security breaches in computer systems.”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5782B-13F8-0D4F-84F8-68BED19C1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775"/>
            <a:ext cx="5673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dirty="0">
                <a:latin typeface="+mn-lt"/>
              </a:rPr>
              <a:t>Hoffman, L. 2010. GW Cyber Security Research and Policy Institute Report.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7143"/>
          <a:stretch/>
        </p:blipFill>
        <p:spPr>
          <a:xfrm>
            <a:off x="458306" y="339344"/>
            <a:ext cx="7951724" cy="51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8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S-I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t="2472" r="2414" b="2667"/>
          <a:stretch/>
        </p:blipFill>
        <p:spPr bwMode="auto">
          <a:xfrm>
            <a:off x="961697" y="205205"/>
            <a:ext cx="7378262" cy="607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7665" y="6604084"/>
            <a:ext cx="53463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JTFCC (2005) “The Overview Report”, Joint Task Force for Computing Curricula, ACM</a:t>
            </a:r>
          </a:p>
        </p:txBody>
      </p:sp>
    </p:spTree>
    <p:extLst>
      <p:ext uri="{BB962C8B-B14F-4D97-AF65-F5344CB8AC3E}">
        <p14:creationId xmlns:p14="http://schemas.microsoft.com/office/powerpoint/2010/main" val="45609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2531" r="2292" b="3589"/>
          <a:stretch/>
        </p:blipFill>
        <p:spPr bwMode="auto">
          <a:xfrm>
            <a:off x="167468" y="89805"/>
            <a:ext cx="5463310" cy="433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3336" r="2068" b="4164"/>
          <a:stretch/>
        </p:blipFill>
        <p:spPr bwMode="auto">
          <a:xfrm>
            <a:off x="3517389" y="2306577"/>
            <a:ext cx="5463310" cy="42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97665" y="6604084"/>
            <a:ext cx="53463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JTFCC (2005) “The Overview Report”, Joint Task Force for Computing Curricula, ACM</a:t>
            </a:r>
          </a:p>
        </p:txBody>
      </p:sp>
    </p:spTree>
    <p:extLst>
      <p:ext uri="{BB962C8B-B14F-4D97-AF65-F5344CB8AC3E}">
        <p14:creationId xmlns:p14="http://schemas.microsoft.com/office/powerpoint/2010/main" val="4495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27" y="596018"/>
            <a:ext cx="8245273" cy="5506042"/>
          </a:xfrm>
        </p:spPr>
        <p:txBody>
          <a:bodyPr>
            <a:noAutofit/>
          </a:bodyPr>
          <a:lstStyle/>
          <a:p>
            <a:pPr marL="0" indent="0" algn="r">
              <a:buNone/>
              <a:tabLst>
                <a:tab pos="4794250" algn="l"/>
              </a:tabLst>
            </a:pPr>
            <a:r>
              <a:rPr lang="en-US" sz="5400" i="1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IS - Why do we </a:t>
            </a:r>
            <a:br>
              <a:rPr lang="en-US" sz="5400" i="1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400" i="1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need it?</a:t>
            </a:r>
          </a:p>
          <a:p>
            <a:pPr marL="0" indent="0">
              <a:buNone/>
              <a:tabLst>
                <a:tab pos="2727325" algn="l"/>
              </a:tabLst>
            </a:pPr>
            <a:endParaRPr lang="en-US" dirty="0"/>
          </a:p>
          <a:p>
            <a:pPr marL="0" indent="0">
              <a:buNone/>
              <a:tabLst>
                <a:tab pos="3429000" algn="l"/>
                <a:tab pos="3762375" algn="l"/>
              </a:tabLst>
            </a:pPr>
            <a:r>
              <a:rPr lang="en-US" sz="5400" i="1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CS/CE - How do we 	make it?</a:t>
            </a:r>
          </a:p>
          <a:p>
            <a:pPr marL="0" indent="0">
              <a:buNone/>
              <a:tabLst>
                <a:tab pos="1817688" algn="l"/>
              </a:tabLst>
            </a:pPr>
            <a:endParaRPr lang="en-US" dirty="0"/>
          </a:p>
          <a:p>
            <a:pPr marL="0" indent="0">
              <a:buNone/>
              <a:tabLst>
                <a:tab pos="2222500" algn="l"/>
                <a:tab pos="2628900" algn="l"/>
              </a:tabLst>
            </a:pPr>
            <a:r>
              <a:rPr lang="en-US" sz="5400" dirty="0"/>
              <a:t>	</a:t>
            </a:r>
            <a:r>
              <a:rPr lang="en-US" sz="5400" i="1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IT - How do we 				make it work?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7" y="4610997"/>
            <a:ext cx="2317715" cy="2131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18737">
            <a:off x="6953570" y="2563834"/>
            <a:ext cx="2053140" cy="2053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91788" flipH="1">
            <a:off x="1132578" y="28045"/>
            <a:ext cx="2617668" cy="25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0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v. Ubiquity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9" y="1665830"/>
            <a:ext cx="3124200" cy="2533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524"/>
          <a:stretch/>
        </p:blipFill>
        <p:spPr>
          <a:xfrm>
            <a:off x="1339494" y="4275165"/>
            <a:ext cx="3124200" cy="2505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583" y="4281621"/>
            <a:ext cx="3124200" cy="2499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390" y="1665830"/>
            <a:ext cx="3124200" cy="25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0" y="364289"/>
            <a:ext cx="8648700" cy="5359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999" y="4676833"/>
            <a:ext cx="4642335" cy="1215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</a:rPr>
              <a:t>CYBER?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97665" y="6604084"/>
            <a:ext cx="53463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JTFCC (2005) “The Overview Report”, Joint Task Force for Computing Curricula, ACM</a:t>
            </a:r>
          </a:p>
        </p:txBody>
      </p:sp>
    </p:spTree>
    <p:extLst>
      <p:ext uri="{BB962C8B-B14F-4D97-AF65-F5344CB8AC3E}">
        <p14:creationId xmlns:p14="http://schemas.microsoft.com/office/powerpoint/2010/main" val="1152300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1584</TotalTime>
  <Words>482</Words>
  <Application>Microsoft Macintosh PowerPoint</Application>
  <PresentationFormat>On-screen Show (4:3)</PresentationFormat>
  <Paragraphs>70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Cybersecurity discipline?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Industry v. Ubiquity</vt:lpstr>
      <vt:lpstr>PowerPoint Presentation</vt:lpstr>
      <vt:lpstr>PowerPoint Presentation</vt:lpstr>
      <vt:lpstr>PowerPoint Presentation</vt:lpstr>
      <vt:lpstr>Cybersecurity Defined - </vt:lpstr>
      <vt:lpstr>PowerPoint Presentation</vt:lpstr>
      <vt:lpstr>PowerPoint Presentation</vt:lpstr>
      <vt:lpstr>PowerPoint Presentation</vt:lpstr>
      <vt:lpstr>PowerPoint Presentation</vt:lpstr>
      <vt:lpstr>Adversary Goals?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Stockman, Mark (stockmma)</cp:lastModifiedBy>
  <cp:revision>60</cp:revision>
  <cp:lastPrinted>2016-05-20T19:05:47Z</cp:lastPrinted>
  <dcterms:created xsi:type="dcterms:W3CDTF">2016-05-05T13:08:58Z</dcterms:created>
  <dcterms:modified xsi:type="dcterms:W3CDTF">2022-08-29T13:47:45Z</dcterms:modified>
</cp:coreProperties>
</file>